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74" r:id="rId11"/>
    <p:sldId id="268" r:id="rId12"/>
    <p:sldId id="266" r:id="rId13"/>
    <p:sldId id="267" r:id="rId14"/>
    <p:sldId id="271" r:id="rId15"/>
    <p:sldId id="270" r:id="rId16"/>
    <p:sldId id="272" r:id="rId17"/>
    <p:sldId id="273" r:id="rId18"/>
    <p:sldId id="269" r:id="rId1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564" y="11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/>
              <a:t>Resilience4J: A </a:t>
            </a:r>
            <a:r>
              <a:rPr lang="da-DK" sz="2000" dirty="0" err="1"/>
              <a:t>Stability</a:t>
            </a:r>
            <a:r>
              <a:rPr lang="da-DK" sz="2000" dirty="0"/>
              <a:t> Pattern </a:t>
            </a:r>
            <a:r>
              <a:rPr lang="da-DK" sz="2000" dirty="0" err="1"/>
              <a:t>library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7BFE-3968-485E-9CF0-34DD68A4F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“Decorators”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079BE-5E25-456C-867C-8F5C555DF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call it ‘decorators’ but it find it is actually the ‘proxy’ pattern</a:t>
            </a:r>
          </a:p>
          <a:p>
            <a:endParaRPr lang="en-US" dirty="0"/>
          </a:p>
          <a:p>
            <a:r>
              <a:rPr lang="en-US" dirty="0"/>
              <a:t>Decorator: </a:t>
            </a:r>
            <a:r>
              <a:rPr lang="en-US" i="1" dirty="0"/>
              <a:t>Add additional responsibilities to object</a:t>
            </a:r>
          </a:p>
          <a:p>
            <a:endParaRPr lang="en-US" i="1" dirty="0"/>
          </a:p>
          <a:p>
            <a:r>
              <a:rPr lang="en-US" dirty="0"/>
              <a:t>Proxy: </a:t>
            </a:r>
            <a:r>
              <a:rPr lang="en-US" i="1" dirty="0"/>
              <a:t>Provide a placeholder that controls access to object</a:t>
            </a:r>
          </a:p>
          <a:p>
            <a:endParaRPr lang="en-US" i="1" dirty="0"/>
          </a:p>
          <a:p>
            <a:r>
              <a:rPr lang="en-US" dirty="0"/>
              <a:t>Anyway – they are behaviorally equivalent…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F920F-21F9-4710-ACE9-44C65AFB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4FF2-79C0-44C8-8C24-F7BBC34F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8F219-3F8B-40C5-BC98-A768334AB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44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1823-B20B-4B6C-B112-A4392DE4E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F19FC-D509-4778-A1C3-AB27C613A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integration point (= call to remote service) must be defined as a Java8 functional abstraction </a:t>
            </a:r>
          </a:p>
          <a:p>
            <a:pPr lvl="1"/>
            <a:r>
              <a:rPr lang="en-US" dirty="0"/>
              <a:t>Callable, Supplier, Function, …</a:t>
            </a:r>
          </a:p>
          <a:p>
            <a:r>
              <a:rPr lang="en-US" dirty="0"/>
              <a:t>Example: </a:t>
            </a:r>
            <a:r>
              <a:rPr lang="en-US" dirty="0" err="1"/>
              <a:t>QuoteService’s</a:t>
            </a:r>
            <a:r>
              <a:rPr lang="en-US" dirty="0"/>
              <a:t> </a:t>
            </a:r>
            <a:r>
              <a:rPr lang="en-US" dirty="0" err="1"/>
              <a:t>getQuote</a:t>
            </a:r>
            <a:r>
              <a:rPr lang="en-US" dirty="0"/>
              <a:t> method</a:t>
            </a:r>
          </a:p>
          <a:p>
            <a:pPr lvl="1"/>
            <a:r>
              <a:rPr lang="en-US" dirty="0"/>
              <a:t>Declare a ‘Function’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And create it as a decorator on a real quote service call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EFD09-624A-4097-916D-5CD4F529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9D694-A496-47A0-B541-29E6CAC9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04EB9-A54A-4515-926F-9596F06B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1B3374-8A3D-411E-8FDE-BCD06B5CC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933700"/>
            <a:ext cx="5867401" cy="3323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7679DB-6EE2-4D16-82E5-38C119784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771900"/>
            <a:ext cx="574929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244C75-CDDD-4FC2-A283-767440FAAFF4}"/>
              </a:ext>
            </a:extLst>
          </p:cNvPr>
          <p:cNvSpPr/>
          <p:nvPr/>
        </p:nvSpPr>
        <p:spPr>
          <a:xfrm>
            <a:off x="2667000" y="2857500"/>
            <a:ext cx="3124200" cy="457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62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0323-8F63-4AC5-B4C6-95BFA9067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8CB1-DCB2-4FB4-BDC5-E9CEBB57E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 approach and reliance on </a:t>
            </a:r>
            <a:r>
              <a:rPr lang="en-US" dirty="0" err="1"/>
              <a:t>Varv</a:t>
            </a:r>
            <a:r>
              <a:rPr lang="en-US" dirty="0"/>
              <a:t> library is a bit of a ‘challenge’ for old-school procedural coders like me…</a:t>
            </a:r>
          </a:p>
          <a:p>
            <a:r>
              <a:rPr lang="en-US" dirty="0"/>
              <a:t>But there is something about it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D993C-894C-4132-BB04-B6EB1ECC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681F5-BEFA-42BA-9A8A-BC83CEEC5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09728-C5F4-4A10-9ED8-FA44DE65F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515F3D-90F7-48A2-98CB-A21450DCC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781300"/>
            <a:ext cx="45720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141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5E32B-423C-4AA3-A8B2-36029A937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F695B-0D27-430E-945D-4A206A3F1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Old-school = I wrote this initially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The </a:t>
            </a:r>
            <a:r>
              <a:rPr lang="en-US" dirty="0" err="1">
                <a:sym typeface="Wingdings" panose="05000000000000000000" pitchFamily="2" charset="2"/>
              </a:rPr>
              <a:t>Varv</a:t>
            </a:r>
            <a:r>
              <a:rPr lang="en-US" dirty="0">
                <a:sym typeface="Wingdings" panose="05000000000000000000" pitchFamily="2" charset="2"/>
              </a:rPr>
              <a:t> way has quite some value, though 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EE8F9-F109-48C6-82C4-C4B6961E9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61068-89AD-4B8F-BFE0-635CE7D0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D77BE-182B-480C-9BD4-6D49520F9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941D12-DCD0-4C42-AF66-8BA966206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57916"/>
            <a:ext cx="6019800" cy="18043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5C41F18-7568-4C87-8203-60FC4FDF5D7B}"/>
              </a:ext>
            </a:extLst>
          </p:cNvPr>
          <p:cNvSpPr/>
          <p:nvPr/>
        </p:nvSpPr>
        <p:spPr>
          <a:xfrm>
            <a:off x="4800600" y="1409700"/>
            <a:ext cx="3886200" cy="4572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actual remote call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9F935C-5043-4524-9085-B4CAFA0F6BA6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200400" y="1638300"/>
            <a:ext cx="1600200" cy="381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B096D79D-A5E5-4BB3-9C04-3AFB01B18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3619500"/>
            <a:ext cx="78105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0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57DB-44FE-45FC-ACB3-C98045DDF8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Monitorability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4F49D-9711-4B90-80D1-5F8F96C8BB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Resilience/Stability/Availability</a:t>
            </a:r>
            <a:br>
              <a:rPr lang="en-US" dirty="0"/>
            </a:br>
            <a:r>
              <a:rPr lang="en-US" dirty="0"/>
              <a:t>Monitoring</a:t>
            </a:r>
          </a:p>
        </p:txBody>
      </p:sp>
    </p:spTree>
    <p:extLst>
      <p:ext uri="{BB962C8B-B14F-4D97-AF65-F5344CB8AC3E}">
        <p14:creationId xmlns:p14="http://schemas.microsoft.com/office/powerpoint/2010/main" val="397656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BBCA-83D1-480F-8215-D9747CF3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your CBs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32C1E-3D56-4988-9452-55D4CC8A2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CB states tell a lot about the state of your architecture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FA6E1-41C9-46C0-B1F9-C285F99C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6826-7D05-4F8B-8289-B844CEEB2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7B4DD-B9AF-4328-AADD-A1A6F8E7C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500850-3A63-4958-B496-C73D179BA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485900"/>
            <a:ext cx="4815086" cy="339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56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4457-A2B1-4D20-88B6-69D56A09F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CDC86-E854-411F-AFE8-A6CF6ABA2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Resilience4J integrate with Micrometer and Grafana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F2C6D-2137-415C-B286-02FE0BE85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A3A3F-6B0C-44FD-9608-F4D0344A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9FC7F-35D9-445C-B66E-153DFFFB7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F12CA1-6504-431B-B8B7-D2A0A977B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919" y="1714500"/>
            <a:ext cx="6400800" cy="3179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69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62628-6889-4817-A1D5-EAA78B570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Micrometer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DE2FF-17F0-47F3-B48E-9400ADC5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Micrometer is </a:t>
            </a:r>
            <a:r>
              <a:rPr lang="en-US" dirty="0" err="1"/>
              <a:t>Dropwizard’s</a:t>
            </a:r>
            <a:r>
              <a:rPr lang="en-US" dirty="0"/>
              <a:t> replacement</a:t>
            </a:r>
          </a:p>
          <a:p>
            <a:pPr lvl="1"/>
            <a:r>
              <a:rPr lang="en-US" dirty="0"/>
              <a:t>They say themselves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Micrometer integrate with </a:t>
            </a:r>
            <a:r>
              <a:rPr lang="en-US" dirty="0" err="1">
                <a:sym typeface="Wingdings" panose="05000000000000000000" pitchFamily="2" charset="2"/>
              </a:rPr>
              <a:t>Humio</a:t>
            </a:r>
            <a:r>
              <a:rPr lang="en-US" dirty="0">
                <a:sym typeface="Wingdings" panose="05000000000000000000" pitchFamily="2" charset="2"/>
              </a:rPr>
              <a:t> 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Probably have to have the paid version…</a:t>
            </a:r>
          </a:p>
          <a:p>
            <a:endParaRPr lang="en-US" dirty="0"/>
          </a:p>
          <a:p>
            <a:r>
              <a:rPr lang="en-US" dirty="0"/>
              <a:t>The Newman</a:t>
            </a:r>
            <a:br>
              <a:rPr lang="en-US" i="1" dirty="0"/>
            </a:br>
            <a:r>
              <a:rPr lang="en-US" i="1" dirty="0"/>
              <a:t>Data Pumps</a:t>
            </a:r>
            <a:r>
              <a:rPr lang="en-US" dirty="0"/>
              <a:t> pattern</a:t>
            </a:r>
            <a:br>
              <a:rPr lang="en-US" dirty="0"/>
            </a:br>
            <a:r>
              <a:rPr lang="en-US" sz="1400" dirty="0"/>
              <a:t>(p 96 ff, ‘modernization’ slides)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59C07-1C93-4A53-9217-6BF9E86C2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56319-6604-4042-8C7C-2747ED4D0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A152C-B7D1-4AF7-B105-0F9B2C23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3F7293-7E1B-4792-8063-CC9C3B21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836269"/>
            <a:ext cx="4133850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49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6528D-CCEE-445D-B608-90E5C46F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135F-BE23-41D8-ACE8-E590ACD9D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Cool stuff…</a:t>
            </a:r>
          </a:p>
          <a:p>
            <a:pPr lvl="1"/>
            <a:r>
              <a:rPr lang="en-US" dirty="0"/>
              <a:t>Avoid a lot of hand-coding myself</a:t>
            </a:r>
          </a:p>
          <a:p>
            <a:pPr lvl="1"/>
            <a:endParaRPr lang="en-US" dirty="0"/>
          </a:p>
          <a:p>
            <a:r>
              <a:rPr lang="en-US" dirty="0"/>
              <a:t>But</a:t>
            </a:r>
          </a:p>
          <a:p>
            <a:pPr lvl="1"/>
            <a:r>
              <a:rPr lang="en-US" dirty="0"/>
              <a:t>Documentation assumes you know your patterns beforehand</a:t>
            </a:r>
          </a:p>
          <a:p>
            <a:pPr lvl="2"/>
            <a:r>
              <a:rPr lang="en-US" dirty="0"/>
              <a:t>Delve into tech detail, misses the intro and </a:t>
            </a:r>
            <a:r>
              <a:rPr lang="en-US"/>
              <a:t>big picture </a:t>
            </a:r>
            <a:r>
              <a:rPr lang="en-US">
                <a:sym typeface="Wingdings" panose="05000000000000000000" pitchFamily="2" charset="2"/>
              </a:rPr>
              <a:t></a:t>
            </a:r>
            <a:endParaRPr lang="en-US"/>
          </a:p>
          <a:p>
            <a:pPr lvl="1"/>
            <a:r>
              <a:rPr lang="en-US" dirty="0"/>
              <a:t>A bit of a learning curve</a:t>
            </a:r>
          </a:p>
          <a:p>
            <a:pPr lvl="1"/>
            <a:r>
              <a:rPr lang="en-US" dirty="0"/>
              <a:t>Zillion handles to crank</a:t>
            </a:r>
          </a:p>
          <a:p>
            <a:pPr lvl="1"/>
            <a:r>
              <a:rPr lang="en-US" dirty="0"/>
              <a:t>And forced to learn bits of Java8 functional programming style…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F9160-2661-49C7-9919-1B30E0185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602F-5443-4DC6-87A4-43A2123E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6052D-A3F9-4395-BA1F-97DA79B7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D9FF3-4564-4DE3-B060-B157D0215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History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B502-1E03-45A4-874C-3A7B89256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Hystrix</a:t>
            </a:r>
            <a:r>
              <a:rPr lang="da-DK" dirty="0"/>
              <a:t>,</a:t>
            </a:r>
          </a:p>
          <a:p>
            <a:pPr lvl="1"/>
            <a:r>
              <a:rPr lang="da-DK" dirty="0" err="1"/>
              <a:t>Developed</a:t>
            </a:r>
            <a:r>
              <a:rPr lang="da-DK" dirty="0"/>
              <a:t> by </a:t>
            </a:r>
            <a:r>
              <a:rPr lang="da-DK" dirty="0" err="1"/>
              <a:t>NetFlix</a:t>
            </a:r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r>
              <a:rPr lang="da-DK" dirty="0"/>
              <a:t>Central </a:t>
            </a:r>
            <a:r>
              <a:rPr lang="da-DK" dirty="0" err="1"/>
              <a:t>Hystrix</a:t>
            </a:r>
            <a:r>
              <a:rPr lang="da-DK" dirty="0"/>
              <a:t> </a:t>
            </a:r>
            <a:r>
              <a:rPr lang="da-DK" dirty="0" err="1"/>
              <a:t>abstraction</a:t>
            </a:r>
            <a:r>
              <a:rPr lang="da-DK" dirty="0"/>
              <a:t>: </a:t>
            </a:r>
          </a:p>
          <a:p>
            <a:pPr lvl="1"/>
            <a:r>
              <a:rPr lang="da-DK" dirty="0"/>
              <a:t>The </a:t>
            </a:r>
            <a:r>
              <a:rPr lang="da-DK" b="1" dirty="0"/>
              <a:t>Command pattern</a:t>
            </a:r>
          </a:p>
          <a:p>
            <a:pPr lvl="2"/>
            <a:r>
              <a:rPr lang="da-DK" i="1" dirty="0"/>
              <a:t>Make a </a:t>
            </a:r>
            <a:r>
              <a:rPr lang="da-DK" i="1" dirty="0" err="1"/>
              <a:t>method</a:t>
            </a:r>
            <a:r>
              <a:rPr lang="da-DK" i="1" dirty="0"/>
              <a:t> </a:t>
            </a:r>
            <a:r>
              <a:rPr lang="da-DK" i="1" dirty="0" err="1"/>
              <a:t>into</a:t>
            </a:r>
            <a:r>
              <a:rPr lang="da-DK" i="1" dirty="0"/>
              <a:t> an </a:t>
            </a:r>
            <a:r>
              <a:rPr lang="da-DK" i="1" dirty="0" err="1"/>
              <a:t>object</a:t>
            </a:r>
            <a:endParaRPr lang="da-DK" i="1" dirty="0"/>
          </a:p>
          <a:p>
            <a:endParaRPr lang="da-DK" i="1" dirty="0"/>
          </a:p>
          <a:p>
            <a:r>
              <a:rPr lang="da-DK" i="1" dirty="0" err="1"/>
              <a:t>Disclaimer</a:t>
            </a:r>
            <a:endParaRPr lang="da-DK" i="1" dirty="0"/>
          </a:p>
          <a:p>
            <a:pPr lvl="1"/>
            <a:r>
              <a:rPr lang="da-DK" i="1" dirty="0"/>
              <a:t>I have never </a:t>
            </a:r>
            <a:r>
              <a:rPr lang="da-DK" i="1" dirty="0" err="1"/>
              <a:t>used</a:t>
            </a:r>
            <a:r>
              <a:rPr lang="da-DK" i="1" dirty="0"/>
              <a:t> it…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76DEF-B01B-4ADC-8434-0A507599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4F3A5-3DF4-4525-B6FD-D028F32F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BD8F3-7C0A-431F-AD70-081829B8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71BC39-0CD0-4B2E-9814-EB0209186E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028700"/>
            <a:ext cx="2698486" cy="768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B7680E-47FB-4693-B7EC-6EE0305C9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893" y="1987475"/>
            <a:ext cx="5924550" cy="7941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9D77A4-58F5-404B-A866-2C43A59A5A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237" y="2777815"/>
            <a:ext cx="3209925" cy="24400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31BBB1-836A-46DF-A455-750AA49C3F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443" y="4076700"/>
            <a:ext cx="1514475" cy="401377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270366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3950-1767-41FB-A5A9-B62A0071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Resilience4J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5A282-65BB-41AC-8322-B7390C6B9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is</a:t>
            </a:r>
          </a:p>
          <a:p>
            <a:pPr lvl="1"/>
            <a:r>
              <a:rPr lang="en-US" i="1" dirty="0"/>
              <a:t>A lightweight, easy-to-use fault tolerance library inspired by </a:t>
            </a:r>
            <a:r>
              <a:rPr lang="en-US" i="1" dirty="0" err="1"/>
              <a:t>Hystrix</a:t>
            </a:r>
            <a:r>
              <a:rPr lang="en-US" i="1" dirty="0"/>
              <a:t>, but designed for Java 8 and functional programming.</a:t>
            </a:r>
          </a:p>
          <a:p>
            <a:pPr lvl="1"/>
            <a:endParaRPr lang="en-US" i="1" dirty="0"/>
          </a:p>
          <a:p>
            <a:r>
              <a:rPr lang="en-US" dirty="0"/>
              <a:t>You can pick and choose just the piece you want</a:t>
            </a:r>
          </a:p>
          <a:p>
            <a:pPr lvl="1"/>
            <a:r>
              <a:rPr lang="en-US" dirty="0" err="1"/>
              <a:t>CircuitBreaker</a:t>
            </a:r>
            <a:r>
              <a:rPr lang="en-US" dirty="0"/>
              <a:t>:	Nygard’s pattern in it’s </a:t>
            </a:r>
            <a:r>
              <a:rPr lang="en-US" i="1" dirty="0"/>
              <a:t>frequency</a:t>
            </a:r>
            <a:r>
              <a:rPr lang="en-US" dirty="0"/>
              <a:t> form</a:t>
            </a:r>
          </a:p>
          <a:p>
            <a:pPr lvl="1"/>
            <a:r>
              <a:rPr lang="en-US" dirty="0"/>
              <a:t>Bulkhead:	Limit number of concurrent executions</a:t>
            </a:r>
          </a:p>
          <a:p>
            <a:pPr lvl="1"/>
            <a:r>
              <a:rPr lang="en-US" dirty="0" err="1"/>
              <a:t>RateLimiter</a:t>
            </a:r>
            <a:r>
              <a:rPr lang="en-US" dirty="0"/>
              <a:t>:	Limit rate of requests (or queue them)</a:t>
            </a:r>
          </a:p>
          <a:p>
            <a:pPr lvl="1"/>
            <a:r>
              <a:rPr lang="en-US" dirty="0"/>
              <a:t>Retry:		Retry call N times with M mS delay between</a:t>
            </a:r>
          </a:p>
          <a:p>
            <a:pPr lvl="1"/>
            <a:r>
              <a:rPr lang="en-US" dirty="0" err="1"/>
              <a:t>TimeLimiter</a:t>
            </a:r>
            <a:r>
              <a:rPr lang="en-US" dirty="0"/>
              <a:t>:	Nygard’s </a:t>
            </a:r>
            <a:r>
              <a:rPr lang="en-US" i="1" dirty="0"/>
              <a:t>Fail Fast </a:t>
            </a:r>
            <a:r>
              <a:rPr lang="en-US" dirty="0"/>
              <a:t>pattern</a:t>
            </a:r>
          </a:p>
          <a:p>
            <a:pPr lvl="1"/>
            <a:r>
              <a:rPr lang="en-US" dirty="0"/>
              <a:t>Cache:		You guessed it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5C5B6-7F69-43C2-8C8C-D8774C007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FE18D-6D86-476E-AE6D-23851C80D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FCBE8-2493-44BA-84D6-35A5CC2AF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7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8B30-7954-4B95-8E66-081EB7717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F7F24-E9DD-48CA-8EF5-A7E8FADDD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state machine</a:t>
            </a:r>
          </a:p>
          <a:p>
            <a:pPr lvl="1"/>
            <a:r>
              <a:rPr lang="en-US" dirty="0"/>
              <a:t>Not count of failures, but</a:t>
            </a:r>
            <a:br>
              <a:rPr lang="en-US" dirty="0"/>
            </a:br>
            <a:r>
              <a:rPr lang="en-US" i="1" dirty="0"/>
              <a:t>failure rate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Two ways of calculating </a:t>
            </a:r>
            <a:r>
              <a:rPr lang="en-US" i="1" dirty="0"/>
              <a:t>rate</a:t>
            </a:r>
          </a:p>
          <a:p>
            <a:pPr lvl="2"/>
            <a:r>
              <a:rPr lang="en-US" dirty="0"/>
              <a:t>Count-based sliding window</a:t>
            </a:r>
          </a:p>
          <a:p>
            <a:pPr lvl="3"/>
            <a:r>
              <a:rPr lang="en-US" dirty="0"/>
              <a:t>One out of last 5 calls failed = 20% failure rate</a:t>
            </a:r>
          </a:p>
          <a:p>
            <a:pPr lvl="2"/>
            <a:r>
              <a:rPr lang="en-US" dirty="0"/>
              <a:t>Time-based sliding window</a:t>
            </a:r>
          </a:p>
          <a:p>
            <a:pPr lvl="3"/>
            <a:r>
              <a:rPr lang="en-US" dirty="0"/>
              <a:t>5 seconds is 5 ‘1 second epoch buckets’</a:t>
            </a:r>
          </a:p>
          <a:p>
            <a:pPr lvl="4"/>
            <a:r>
              <a:rPr lang="en-US" dirty="0"/>
              <a:t>Each bucket aggregate all calls that second and mark ‘pass/fail’</a:t>
            </a:r>
          </a:p>
          <a:p>
            <a:pPr lvl="3"/>
            <a:r>
              <a:rPr lang="en-US" dirty="0"/>
              <a:t>20% failure rate = 1 out of 5 last buckets was a fail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1A88B-6674-4BC5-AB0C-569A3D44C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47119-645B-41FA-9D2D-0E5630F53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A7E94-0FE7-445F-A96D-629E0BAE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3C47D3-B24B-47EB-9A64-ED3ED1263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1104900"/>
            <a:ext cx="40576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1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9344B-DA1F-4B82-A5B2-948EE4380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49A8C-FC5B-4D4F-864E-2EDA05929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Closed to Open state transitions happen when</a:t>
            </a:r>
          </a:p>
          <a:p>
            <a:pPr lvl="1"/>
            <a:r>
              <a:rPr lang="en-US" dirty="0"/>
              <a:t>Failure rate is exceeded</a:t>
            </a:r>
          </a:p>
          <a:p>
            <a:pPr lvl="1"/>
            <a:r>
              <a:rPr lang="en-US" dirty="0"/>
              <a:t>As well as </a:t>
            </a:r>
            <a:r>
              <a:rPr lang="en-US" i="1" dirty="0"/>
              <a:t>slow response rate exceeded</a:t>
            </a:r>
            <a:endParaRPr lang="en-US" dirty="0"/>
          </a:p>
          <a:p>
            <a:r>
              <a:rPr lang="en-US" dirty="0"/>
              <a:t>So both ‘failed’ and ‘slow’ executions are recorded!</a:t>
            </a:r>
          </a:p>
          <a:p>
            <a:endParaRPr lang="en-US" dirty="0"/>
          </a:p>
          <a:p>
            <a:r>
              <a:rPr lang="en-US" dirty="0"/>
              <a:t>If call to CB in OPEN state, then</a:t>
            </a:r>
          </a:p>
          <a:p>
            <a:pPr lvl="1"/>
            <a:r>
              <a:rPr lang="en-US" i="1" dirty="0" err="1"/>
              <a:t>CallNotPermittedException</a:t>
            </a:r>
            <a:r>
              <a:rPr lang="en-US" dirty="0"/>
              <a:t> is thrown</a:t>
            </a:r>
          </a:p>
          <a:p>
            <a:pPr lvl="2"/>
            <a:r>
              <a:rPr lang="en-US" dirty="0"/>
              <a:t>Catch it to provide the ‘safe failure mode’ response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B3387-F402-4886-AE5D-D8E2F5946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62E09-7B6C-4889-B86D-DA7D56C0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620EE-607A-4C94-9037-ECBFFF30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6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CB0ED-284D-4D72-9319-CA7867B86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99EDC-A1B2-4D88-8877-FCDB3E5E0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Half Open state</a:t>
            </a:r>
          </a:p>
          <a:p>
            <a:pPr lvl="1"/>
            <a:r>
              <a:rPr lang="en-US" dirty="0"/>
              <a:t>You can configure the number of calls to make in half open</a:t>
            </a:r>
          </a:p>
          <a:p>
            <a:pPr lvl="2"/>
            <a:r>
              <a:rPr lang="en-US" dirty="0"/>
              <a:t>Contrast Nygard, who has this number at a single call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Example: Half Open calls set to 3</a:t>
            </a:r>
          </a:p>
          <a:p>
            <a:pPr lvl="2"/>
            <a:r>
              <a:rPr lang="en-US" dirty="0"/>
              <a:t>Three calls are made, and standard failure rate computation then is used to determine state change to either Open or Closed</a:t>
            </a:r>
          </a:p>
          <a:p>
            <a:pPr lvl="2"/>
            <a:r>
              <a:rPr lang="en-US" dirty="0"/>
              <a:t>Forth and consecutive calls are handled as Open calls </a:t>
            </a:r>
          </a:p>
          <a:p>
            <a:pPr lvl="3"/>
            <a:r>
              <a:rPr lang="en-US" dirty="0"/>
              <a:t>Throw the </a:t>
            </a:r>
            <a:r>
              <a:rPr lang="en-US" i="1" dirty="0" err="1"/>
              <a:t>CallNotPermittedException</a:t>
            </a:r>
            <a:r>
              <a:rPr lang="en-US" dirty="0"/>
              <a:t> exception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209A2-0D97-41B4-8D3F-E90644F52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2E9D1-B96B-4F31-B4B2-70DFB3650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103BA-CEDF-4018-910B-475BE4802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43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5437D-F6CF-4B6B-A8DE-5CB07AFD9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4A818-3972-4E83-A445-76F8CA315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Note: The CB does NOT itself implement </a:t>
            </a:r>
            <a:r>
              <a:rPr lang="en-US" i="1" dirty="0"/>
              <a:t>time out</a:t>
            </a:r>
          </a:p>
          <a:p>
            <a:pPr lvl="1"/>
            <a:r>
              <a:rPr lang="en-US" dirty="0"/>
              <a:t>Setting the slow response time to 10 seconds</a:t>
            </a:r>
          </a:p>
          <a:p>
            <a:pPr lvl="2"/>
            <a:r>
              <a:rPr lang="en-US" dirty="0" err="1"/>
              <a:t>slowCallDurationThreshold</a:t>
            </a:r>
            <a:endParaRPr lang="en-US" dirty="0"/>
          </a:p>
          <a:p>
            <a:pPr lvl="1"/>
            <a:r>
              <a:rPr lang="en-US" dirty="0"/>
              <a:t>Will still make the CB wait for 8 minutes, if the call really takes 8 minutes to complete!</a:t>
            </a:r>
          </a:p>
          <a:p>
            <a:pPr lvl="1"/>
            <a:endParaRPr lang="en-US" dirty="0"/>
          </a:p>
          <a:p>
            <a:r>
              <a:rPr lang="en-US" dirty="0"/>
              <a:t>Solution</a:t>
            </a:r>
          </a:p>
          <a:p>
            <a:pPr lvl="1"/>
            <a:r>
              <a:rPr lang="en-US" dirty="0"/>
              <a:t>Use your REST client library’s time out facilities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Or – use the Resilience4J’s </a:t>
            </a:r>
            <a:r>
              <a:rPr lang="en-US" dirty="0" err="1"/>
              <a:t>TimeLimiter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DFB6E-A5CE-4480-8C70-964BA14B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BA410-7DD8-48DD-96CC-8EB26F73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AA510-35D6-4BEE-8557-ACC530C3F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AE73F7-F809-462A-85F3-FA25D4279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924300"/>
            <a:ext cx="508635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11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78C3F-0C6A-40E6-9DE8-7DF59CC2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0C6E2-D858-4DB0-A688-49E1E07C0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CB can be configured in a zillion ways </a:t>
            </a:r>
            <a:r>
              <a:rPr lang="en-US" dirty="0">
                <a:sym typeface="Wingdings" panose="05000000000000000000" pitchFamily="2" charset="2"/>
              </a:rPr>
              <a:t> 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156F9-2C14-48C8-B58A-754657AEB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D4519-B0A0-4C87-B7A1-8DB327264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CEEDF-29BB-4378-80EE-051EE7E9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940C96-EF6B-48DF-B1A3-D683AF173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485900"/>
            <a:ext cx="4043362" cy="38559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2041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80E9A-A540-4DC2-A5E2-DE9388B47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“Decorators”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CE852-E0DD-4D06-84CC-B281EE429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Resilience4J relies on the functional version of </a:t>
            </a:r>
            <a:r>
              <a:rPr lang="en-US" b="1" dirty="0"/>
              <a:t>Decorator</a:t>
            </a:r>
            <a:r>
              <a:rPr lang="en-US" sz="1600" b="1" dirty="0"/>
              <a:t>(*)</a:t>
            </a:r>
            <a:r>
              <a:rPr lang="en-US" dirty="0"/>
              <a:t> pattern, using Java8 functional abstractions</a:t>
            </a:r>
          </a:p>
          <a:p>
            <a:pPr lvl="1"/>
            <a:r>
              <a:rPr lang="en-US" dirty="0"/>
              <a:t>Meaning they can be ‘onion-like’ wrapped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D7A90-4312-4745-B530-B151CEE6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5337D-3794-4E65-A6A0-B4D81668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9F6A1-F3B2-4B01-8E15-E054EC3C0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6CF91A-2103-4B1B-8717-1760D3194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012" y="2247900"/>
            <a:ext cx="4981575" cy="27813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F8A7FE6-7A64-4FC7-BF50-E5CAE3E4C1EB}"/>
              </a:ext>
            </a:extLst>
          </p:cNvPr>
          <p:cNvSpPr/>
          <p:nvPr/>
        </p:nvSpPr>
        <p:spPr>
          <a:xfrm>
            <a:off x="381000" y="2400300"/>
            <a:ext cx="2057400" cy="381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Integration point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39BE4D1-BB0E-4604-8E25-88FDEF073D1C}"/>
              </a:ext>
            </a:extLst>
          </p:cNvPr>
          <p:cNvCxnSpPr/>
          <p:nvPr/>
        </p:nvCxnSpPr>
        <p:spPr>
          <a:xfrm flipV="1">
            <a:off x="2438400" y="2400300"/>
            <a:ext cx="1090612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192273B-359C-489C-9E57-6DE82CCD8DF0}"/>
              </a:ext>
            </a:extLst>
          </p:cNvPr>
          <p:cNvSpPr/>
          <p:nvPr/>
        </p:nvSpPr>
        <p:spPr>
          <a:xfrm>
            <a:off x="381000" y="2971024"/>
            <a:ext cx="2057400" cy="1181876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Decorators introduce CB, bulkhead, and retry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F764E3-70A7-435D-9C0A-E45CFC5A905D}"/>
              </a:ext>
            </a:extLst>
          </p:cNvPr>
          <p:cNvSpPr/>
          <p:nvPr/>
        </p:nvSpPr>
        <p:spPr>
          <a:xfrm>
            <a:off x="381000" y="4457700"/>
            <a:ext cx="2057400" cy="381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Actual call site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FBFF16-A984-4A43-A52B-6415BC527509}"/>
              </a:ext>
            </a:extLst>
          </p:cNvPr>
          <p:cNvCxnSpPr>
            <a:stCxn id="11" idx="3"/>
          </p:cNvCxnSpPr>
          <p:nvPr/>
        </p:nvCxnSpPr>
        <p:spPr>
          <a:xfrm>
            <a:off x="2438400" y="3561962"/>
            <a:ext cx="990600" cy="9486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2CCBBB-BFEA-4EDD-83FB-DADD11B768F0}"/>
              </a:ext>
            </a:extLst>
          </p:cNvPr>
          <p:cNvCxnSpPr>
            <a:stCxn id="12" idx="3"/>
          </p:cNvCxnSpPr>
          <p:nvPr/>
        </p:nvCxnSpPr>
        <p:spPr>
          <a:xfrm flipV="1">
            <a:off x="2438400" y="4610100"/>
            <a:ext cx="990600" cy="381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091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817</Words>
  <Application>Microsoft Office PowerPoint</Application>
  <PresentationFormat>On-screen Show (16:10)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Microservices and DevOps</vt:lpstr>
      <vt:lpstr>History</vt:lpstr>
      <vt:lpstr>Resilience4J</vt:lpstr>
      <vt:lpstr>Circuit Breaker</vt:lpstr>
      <vt:lpstr>Circuit Breaker</vt:lpstr>
      <vt:lpstr>Circuit Breaker</vt:lpstr>
      <vt:lpstr>Circuit Breaker</vt:lpstr>
      <vt:lpstr>Circuit Breaker</vt:lpstr>
      <vt:lpstr>“Decorators”</vt:lpstr>
      <vt:lpstr>“Decorators”</vt:lpstr>
      <vt:lpstr>Coding It</vt:lpstr>
      <vt:lpstr>Coding It</vt:lpstr>
      <vt:lpstr>Example</vt:lpstr>
      <vt:lpstr>Monitorability</vt:lpstr>
      <vt:lpstr>Monitoring your CBs</vt:lpstr>
      <vt:lpstr>Can Do</vt:lpstr>
      <vt:lpstr>Micrometer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88</cp:revision>
  <dcterms:created xsi:type="dcterms:W3CDTF">2006-08-16T00:00:00Z</dcterms:created>
  <dcterms:modified xsi:type="dcterms:W3CDTF">2020-04-21T08:13:13Z</dcterms:modified>
</cp:coreProperties>
</file>